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9" r:id="rId4"/>
  </p:sldMasterIdLst>
  <p:notesMasterIdLst>
    <p:notesMasterId r:id="rId14"/>
  </p:notesMasterIdLst>
  <p:handoutMasterIdLst>
    <p:handoutMasterId r:id="rId15"/>
  </p:handoutMasterIdLst>
  <p:sldIdLst>
    <p:sldId id="257" r:id="rId5"/>
    <p:sldId id="282" r:id="rId6"/>
    <p:sldId id="274" r:id="rId7"/>
    <p:sldId id="289" r:id="rId8"/>
    <p:sldId id="288" r:id="rId9"/>
    <p:sldId id="290" r:id="rId10"/>
    <p:sldId id="291" r:id="rId11"/>
    <p:sldId id="292" r:id="rId12"/>
    <p:sldId id="293" r:id="rId13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558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54" autoAdjust="0"/>
  </p:normalViewPr>
  <p:slideViewPr>
    <p:cSldViewPr>
      <p:cViewPr varScale="1">
        <p:scale>
          <a:sx n="74" d="100"/>
          <a:sy n="74" d="100"/>
        </p:scale>
        <p:origin x="-12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5872"/>
          </a:xfrm>
          <a:prstGeom prst="rect">
            <a:avLst/>
          </a:prstGeom>
        </p:spPr>
        <p:txBody>
          <a:bodyPr vert="horz" lIns="88230" tIns="44115" rIns="88230" bIns="441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294" y="1"/>
            <a:ext cx="2945862" cy="495872"/>
          </a:xfrm>
          <a:prstGeom prst="rect">
            <a:avLst/>
          </a:prstGeom>
        </p:spPr>
        <p:txBody>
          <a:bodyPr vert="horz" lIns="88230" tIns="44115" rIns="88230" bIns="44115" rtlCol="0"/>
          <a:lstStyle>
            <a:lvl1pPr algn="r">
              <a:defRPr sz="1200"/>
            </a:lvl1pPr>
          </a:lstStyle>
          <a:p>
            <a:fld id="{54AA97FB-97D3-49A6-826D-6199A6A36CA2}" type="datetime4">
              <a:rPr lang="en-GB" smtClean="0"/>
              <a:pPr/>
              <a:t>17 April 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813"/>
            <a:ext cx="2945862" cy="495872"/>
          </a:xfrm>
          <a:prstGeom prst="rect">
            <a:avLst/>
          </a:prstGeom>
        </p:spPr>
        <p:txBody>
          <a:bodyPr vert="horz" lIns="88230" tIns="44115" rIns="88230" bIns="44115" rtlCol="0" anchor="b"/>
          <a:lstStyle>
            <a:lvl1pPr algn="l">
              <a:defRPr sz="1200"/>
            </a:lvl1pPr>
          </a:lstStyle>
          <a:p>
            <a:r>
              <a:rPr lang="en-US" smtClean="0"/>
              <a:t>&lt;Month&gt;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294" y="9430813"/>
            <a:ext cx="2945862" cy="495872"/>
          </a:xfrm>
          <a:prstGeom prst="rect">
            <a:avLst/>
          </a:prstGeom>
        </p:spPr>
        <p:txBody>
          <a:bodyPr vert="horz" lIns="88230" tIns="44115" rIns="88230" bIns="44115" rtlCol="0" anchor="b"/>
          <a:lstStyle>
            <a:lvl1pPr algn="r">
              <a:defRPr sz="1200"/>
            </a:lvl1pPr>
          </a:lstStyle>
          <a:p>
            <a:fld id="{BE55642A-0123-4165-8BB9-A8E9F2C966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r">
              <a:defRPr sz="1300"/>
            </a:lvl1pPr>
          </a:lstStyle>
          <a:p>
            <a:fld id="{DED5C911-9B7C-49B7-895E-70CB45C59174}" type="datetime4">
              <a:rPr lang="en-GB" smtClean="0"/>
              <a:pPr/>
              <a:t>17 April 2012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71" tIns="47786" rIns="95571" bIns="47786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5571" tIns="47786" rIns="95571" bIns="4778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l">
              <a:defRPr sz="1300"/>
            </a:lvl1pPr>
          </a:lstStyle>
          <a:p>
            <a:r>
              <a:rPr lang="en-US" smtClean="0"/>
              <a:t>&lt;Month&gt;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r">
              <a:defRPr sz="1300"/>
            </a:lvl1pPr>
          </a:lstStyle>
          <a:p>
            <a:fld id="{63DBF4CD-C71F-4C5E-9E2E-41B24C5D65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dirty="0" smtClean="0">
              <a:latin typeface="MetaNormalLFC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BF4CD-C71F-4C5E-9E2E-41B24C5D658B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&lt;Month&gt;</a:t>
            </a:r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85860"/>
            <a:ext cx="8640960" cy="486208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B0E2-2808-4830-9089-9088D4A20535}" type="datetime1">
              <a:rPr lang="ru-RU" smtClean="0"/>
              <a:pPr/>
              <a:t>17.04.2012</a:t>
            </a:fld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Analyst Name(s)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DC21-5441-4F54-AAB0-AF2D286C32F4}" type="datetime1">
              <a:rPr lang="ru-RU" smtClean="0"/>
              <a:pPr/>
              <a:t>17.04.2012</a:t>
            </a:fld>
            <a:endParaRPr lang="ru-R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Analyst Name(s)</a:t>
            </a:r>
            <a:endParaRPr lang="ru-RU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51520" y="1214422"/>
            <a:ext cx="8640960" cy="49335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1520" y="1412776"/>
            <a:ext cx="8640960" cy="473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 smtClean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136782" y="6453336"/>
            <a:ext cx="1224136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3A558C"/>
                </a:solidFill>
              </a:defRPr>
            </a:lvl1pPr>
          </a:lstStyle>
          <a:p>
            <a:fld id="{F63E9B32-F77B-4116-A1D7-DFA373E4AC57}" type="datetime1">
              <a:rPr lang="ru-RU" smtClean="0"/>
              <a:pPr/>
              <a:t>17.04.2012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1403648" y="6453336"/>
            <a:ext cx="6480720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3A558C"/>
                </a:solidFill>
              </a:defRPr>
            </a:lvl1pPr>
          </a:lstStyle>
          <a:p>
            <a:r>
              <a:rPr lang="en-US" smtClean="0"/>
              <a:t>Analyst Name(s)</a:t>
            </a:r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956376" y="6453336"/>
            <a:ext cx="1025204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3A558C"/>
                </a:solidFill>
              </a:defRPr>
            </a:lvl1pPr>
          </a:lstStyle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7747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6" r:id="rId2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i="1">
          <a:solidFill>
            <a:srgbClr val="0A2973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200">
          <a:solidFill>
            <a:srgbClr val="0A2973"/>
          </a:solidFill>
          <a:latin typeface="+mn-lt"/>
          <a:ea typeface="+mn-ea"/>
          <a:cs typeface="+mn-cs"/>
        </a:defRPr>
      </a:lvl1pPr>
      <a:lvl2pPr marL="400050" indent="-285750" algn="l" rtl="0" eaLnBrk="1" fontAlgn="base" hangingPunct="1">
        <a:spcBef>
          <a:spcPct val="20000"/>
        </a:spcBef>
        <a:spcAft>
          <a:spcPct val="0"/>
        </a:spcAft>
        <a:buFont typeface="Times" pitchFamily="56" charset="0"/>
        <a:buChar char="•"/>
        <a:defRPr sz="2000">
          <a:solidFill>
            <a:srgbClr val="0A2973"/>
          </a:solidFill>
          <a:latin typeface="+mn-lt"/>
        </a:defRPr>
      </a:lvl2pPr>
      <a:lvl3pPr marL="74295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A2973"/>
          </a:solidFill>
          <a:latin typeface="+mn-lt"/>
        </a:defRPr>
      </a:lvl3pPr>
      <a:lvl4pPr marL="1085850" indent="-228600" algn="l" rtl="0" eaLnBrk="1" fontAlgn="base" hangingPunct="1">
        <a:spcBef>
          <a:spcPct val="20000"/>
        </a:spcBef>
        <a:spcAft>
          <a:spcPct val="0"/>
        </a:spcAft>
        <a:buFont typeface="Times" pitchFamily="56" charset="0"/>
        <a:buChar char="•"/>
        <a:defRPr sz="2000">
          <a:solidFill>
            <a:srgbClr val="0A2973"/>
          </a:solidFill>
          <a:latin typeface="+mn-lt"/>
        </a:defRPr>
      </a:lvl4pPr>
      <a:lvl5pPr marL="142875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A2973"/>
          </a:solidFill>
          <a:latin typeface="+mn-lt"/>
        </a:defRPr>
      </a:lvl5pPr>
      <a:lvl6pPr marL="188595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A2973"/>
          </a:solidFill>
          <a:latin typeface="+mn-lt"/>
        </a:defRPr>
      </a:lvl6pPr>
      <a:lvl7pPr marL="234315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A2973"/>
          </a:solidFill>
          <a:latin typeface="+mn-lt"/>
        </a:defRPr>
      </a:lvl7pPr>
      <a:lvl8pPr marL="280035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A2973"/>
          </a:solidFill>
          <a:latin typeface="+mn-lt"/>
        </a:defRPr>
      </a:lvl8pPr>
      <a:lvl9pPr marL="325755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A2973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owerpointBackground_No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9568" y="0"/>
            <a:ext cx="10449788" cy="7491238"/>
          </a:xfrm>
          <a:prstGeom prst="rect">
            <a:avLst/>
          </a:prstGeom>
        </p:spPr>
      </p:pic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492125" y="1685925"/>
            <a:ext cx="7923213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85000"/>
              </a:lnSpc>
              <a:spcBef>
                <a:spcPct val="50000"/>
              </a:spcBef>
              <a:spcAft>
                <a:spcPct val="0"/>
              </a:spcAft>
            </a:pPr>
            <a:endParaRPr lang="ru-RU" sz="3600" i="1" dirty="0">
              <a:solidFill>
                <a:srgbClr val="00006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420889"/>
            <a:ext cx="7416824" cy="389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ru-RU" sz="3400" b="1" dirty="0" smtClean="0">
                <a:solidFill>
                  <a:srgbClr val="FFFFFF"/>
                </a:solidFill>
                <a:latin typeface="+mj-lt"/>
              </a:rPr>
              <a:t>Ставки на денежном рынке Украины: пока второстепенны</a:t>
            </a:r>
            <a:endParaRPr lang="en-US" sz="3400" b="1" dirty="0" smtClean="0">
              <a:solidFill>
                <a:srgbClr val="FFFFFF"/>
              </a:solidFill>
              <a:latin typeface="+mj-lt"/>
            </a:endParaRPr>
          </a:p>
          <a:p>
            <a:pPr>
              <a:spcBef>
                <a:spcPts val="600"/>
              </a:spcBef>
              <a:defRPr/>
            </a:pPr>
            <a:endParaRPr lang="en-US" sz="20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r>
              <a:rPr lang="ru-RU" sz="1400" b="1" i="1" dirty="0" smtClean="0">
                <a:solidFill>
                  <a:srgbClr val="FFFFFF"/>
                </a:solidFill>
              </a:rPr>
              <a:t>Никита Михайличенко, </a:t>
            </a:r>
            <a:r>
              <a:rPr lang="uk-UA" sz="1400" b="1" i="1" dirty="0" smtClean="0">
                <a:solidFill>
                  <a:srgbClr val="FFFFFF"/>
                </a:solidFill>
              </a:rPr>
              <a:t>С</a:t>
            </a:r>
            <a:r>
              <a:rPr lang="en-US" sz="1400" b="1" i="1" dirty="0" smtClean="0">
                <a:solidFill>
                  <a:srgbClr val="FFFFFF"/>
                </a:solidFill>
              </a:rPr>
              <a:t>FA</a:t>
            </a: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r>
              <a:rPr lang="en-US" sz="1400" b="1" i="1" dirty="0" smtClean="0">
                <a:solidFill>
                  <a:srgbClr val="FFFFFF"/>
                </a:solidFill>
              </a:rPr>
              <a:t>Tel</a:t>
            </a:r>
            <a:r>
              <a:rPr lang="en-US" sz="1400" b="1" i="1" dirty="0" smtClean="0">
                <a:solidFill>
                  <a:srgbClr val="FFFFFF"/>
                </a:solidFill>
              </a:rPr>
              <a:t>:</a:t>
            </a:r>
            <a:r>
              <a:rPr lang="ru-RU" sz="1400" b="1" i="1" dirty="0" smtClean="0">
                <a:solidFill>
                  <a:srgbClr val="FFFFFF"/>
                </a:solidFill>
              </a:rPr>
              <a:t> +38044  499 8413</a:t>
            </a: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ru-RU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ru-RU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ru-RU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endParaRPr lang="en-US" sz="1400" b="1" i="1" dirty="0" smtClean="0">
              <a:solidFill>
                <a:srgbClr val="FFFFFF"/>
              </a:solidFill>
            </a:endParaRPr>
          </a:p>
          <a:p>
            <a:pPr>
              <a:defRPr/>
            </a:pPr>
            <a:r>
              <a:rPr lang="en-US" sz="1400" b="1" i="1" dirty="0" smtClean="0">
                <a:solidFill>
                  <a:srgbClr val="FFFFFF"/>
                </a:solidFill>
              </a:rPr>
              <a:t>www.vtbcapital.com</a:t>
            </a:r>
            <a:endParaRPr lang="en-US" sz="2800" dirty="0">
              <a:solidFill>
                <a:srgbClr val="333399">
                  <a:lumMod val="75000"/>
                </a:srgbClr>
              </a:solidFill>
              <a:latin typeface="+mj-lt"/>
            </a:endParaRPr>
          </a:p>
        </p:txBody>
      </p:sp>
      <p:pic>
        <p:nvPicPr>
          <p:cNvPr id="8" name="Picture 7" descr="vtb_capital_ru_fin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47341" y="1319198"/>
            <a:ext cx="3024252" cy="51549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3B68-7F80-47EE-BD70-FA80D0090794}" type="datetime1">
              <a:rPr lang="ru-RU" smtClean="0"/>
              <a:pPr/>
              <a:t>17.04.2012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dirty="0" smtClean="0"/>
              <a:t>Страница</a:t>
            </a:r>
            <a:r>
              <a:rPr lang="en-US" dirty="0" smtClean="0"/>
              <a:t> </a:t>
            </a:r>
            <a:fld id="{A49D25D2-0A99-4CC6-87F9-6906F0DA1E28}" type="slidenum">
              <a:rPr lang="ru-RU" smtClean="0"/>
              <a:pPr/>
              <a:t>2</a:t>
            </a:fld>
            <a:endParaRPr lang="ru-R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4294967295"/>
          </p:nvPr>
        </p:nvGraphicFramePr>
        <p:xfrm>
          <a:off x="232005" y="1284289"/>
          <a:ext cx="8669619" cy="5313062"/>
        </p:xfrm>
        <a:graphic>
          <a:graphicData uri="http://schemas.openxmlformats.org/drawingml/2006/table">
            <a:tbl>
              <a:tblPr/>
              <a:tblGrid>
                <a:gridCol w="8669619"/>
              </a:tblGrid>
              <a:tr h="161110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Ликвидность банковской системы и процентные ставки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0857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0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en-US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Bloomberg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Денежный</a:t>
            </a:r>
            <a:r>
              <a:rPr kumimoji="0" lang="ru-RU" sz="2000" b="1" i="0" u="none" strike="noStrike" kern="0" cap="none" spc="0" normalizeH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рынок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064896" cy="4672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80E5-5F6B-4B49-9864-F6EAE30FF964}" type="datetime1">
              <a:rPr lang="ru-RU" smtClean="0"/>
              <a:pPr/>
              <a:t>18.04.2012</a:t>
            </a:fld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dirty="0" smtClean="0"/>
              <a:t>Страница</a:t>
            </a:r>
            <a:r>
              <a:rPr lang="en-US" dirty="0" smtClean="0"/>
              <a:t> </a:t>
            </a:r>
            <a:fld id="{A49D25D2-0A99-4CC6-87F9-6906F0DA1E28}" type="slidenum">
              <a:rPr lang="ru-RU" smtClean="0"/>
              <a:pPr/>
              <a:t>3</a:t>
            </a:fld>
            <a:endParaRPr lang="ru-RU" dirty="0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/>
        </p:nvGraphicFramePr>
        <p:xfrm>
          <a:off x="4926260" y="1269485"/>
          <a:ext cx="3966219" cy="2621696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Изменение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ликвидности: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июль-ноябрь 2011г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Content Placeholder 10"/>
          <p:cNvGraphicFramePr>
            <a:graphicFrameLocks/>
          </p:cNvGraphicFramePr>
          <p:nvPr/>
        </p:nvGraphicFramePr>
        <p:xfrm>
          <a:off x="4932040" y="3971405"/>
          <a:ext cx="3966219" cy="2553939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50500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Цены на сталь, пшеницу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(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$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/т)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7842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34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en-US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Bloomberg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Content Placeholder 15"/>
          <p:cNvSpPr>
            <a:spLocks noGrp="1"/>
          </p:cNvSpPr>
          <p:nvPr>
            <p:ph idx="1"/>
          </p:nvPr>
        </p:nvSpPr>
        <p:spPr>
          <a:xfrm>
            <a:off x="251520" y="1052736"/>
            <a:ext cx="4429064" cy="5436032"/>
          </a:xfrm>
        </p:spPr>
        <p:txBody>
          <a:bodyPr/>
          <a:lstStyle/>
          <a:p>
            <a:r>
              <a:rPr lang="ru-RU" dirty="0" smtClean="0"/>
              <a:t>Девальвационные ожидания</a:t>
            </a:r>
          </a:p>
          <a:p>
            <a:r>
              <a:rPr lang="ru-RU" dirty="0" smtClean="0"/>
              <a:t>Ухудшение на товарно-сырьевых рынках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Стерилизация </a:t>
            </a:r>
            <a:r>
              <a:rPr lang="ru-RU" dirty="0" err="1" smtClean="0"/>
              <a:t>гривневой</a:t>
            </a:r>
            <a:r>
              <a:rPr lang="ru-RU" dirty="0" smtClean="0"/>
              <a:t> ликвидности через </a:t>
            </a:r>
            <a:r>
              <a:rPr lang="ru-RU" dirty="0" err="1" smtClean="0"/>
              <a:t>fx</a:t>
            </a:r>
            <a:r>
              <a:rPr lang="ru-RU" dirty="0" smtClean="0"/>
              <a:t> интервенции</a:t>
            </a:r>
          </a:p>
          <a:p>
            <a:pPr lvl="1"/>
            <a:r>
              <a:rPr lang="ru-RU" dirty="0" smtClean="0"/>
              <a:t>За июнь-ноябрь интервенции - $5.6 </a:t>
            </a:r>
            <a:r>
              <a:rPr lang="ru-RU" dirty="0" err="1" smtClean="0"/>
              <a:t>млрд</a:t>
            </a:r>
            <a:r>
              <a:rPr lang="ru-RU" dirty="0" smtClean="0"/>
              <a:t> (в «чистом» выражении)</a:t>
            </a:r>
          </a:p>
          <a:p>
            <a:r>
              <a:rPr lang="ru-RU" dirty="0" smtClean="0"/>
              <a:t>Ужесточение политики НБУ</a:t>
            </a:r>
          </a:p>
          <a:p>
            <a:pPr lvl="1"/>
            <a:r>
              <a:rPr lang="ru-RU" dirty="0" smtClean="0"/>
              <a:t>Запрет включать в резервы 50% ОВГЗ «Евро 2012»</a:t>
            </a:r>
          </a:p>
          <a:p>
            <a:pPr lvl="1"/>
            <a:r>
              <a:rPr lang="ru-RU" dirty="0" smtClean="0"/>
              <a:t>Уменьшение максимально допустимой открытой длинной валютной позиции с 20% до 5% </a:t>
            </a:r>
            <a:r>
              <a:rPr lang="ru-RU" dirty="0" err="1" smtClean="0"/>
              <a:t>рег</a:t>
            </a:r>
            <a:r>
              <a:rPr lang="ru-RU" dirty="0" smtClean="0"/>
              <a:t>. капитала</a:t>
            </a:r>
          </a:p>
          <a:p>
            <a:pPr lvl="1"/>
            <a:endParaRPr lang="en-GB" dirty="0" smtClean="0"/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chemeClr val="accent3"/>
                </a:solidFill>
              </a:rPr>
              <a:t>Осень </a:t>
            </a:r>
            <a:r>
              <a:rPr lang="ru-RU" sz="2000" b="1" kern="0" dirty="0" smtClean="0">
                <a:solidFill>
                  <a:schemeClr val="accent3"/>
                </a:solidFill>
              </a:rPr>
              <a:t>2011: </a:t>
            </a:r>
            <a:r>
              <a:rPr lang="ru-RU" sz="2000" b="1" kern="0" dirty="0" smtClean="0">
                <a:solidFill>
                  <a:schemeClr val="accent3"/>
                </a:solidFill>
              </a:rPr>
              <a:t>как это </a:t>
            </a:r>
            <a:r>
              <a:rPr lang="ru-RU" sz="2000" b="1" kern="0" dirty="0" smtClean="0">
                <a:solidFill>
                  <a:schemeClr val="accent3"/>
                </a:solidFill>
              </a:rPr>
              <a:t>было</a:t>
            </a:r>
            <a:endParaRPr lang="ru-RU" sz="2000" b="1" kern="0" dirty="0" smtClean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484784"/>
            <a:ext cx="3384376" cy="2108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Down Arrow 10"/>
          <p:cNvSpPr/>
          <p:nvPr/>
        </p:nvSpPr>
        <p:spPr bwMode="auto">
          <a:xfrm>
            <a:off x="1907704" y="2204864"/>
            <a:ext cx="504056" cy="504056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149080"/>
            <a:ext cx="3312368" cy="2067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80E5-5F6B-4B49-9864-F6EAE30FF964}" type="datetime1">
              <a:rPr lang="ru-RU" smtClean="0"/>
              <a:pPr/>
              <a:t>18.04.2012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4</a:t>
            </a:fld>
            <a:endParaRPr lang="ru-RU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/>
        </p:nvGraphicFramePr>
        <p:xfrm>
          <a:off x="4926260" y="1269485"/>
          <a:ext cx="3966219" cy="2774096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Изменение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ликвидности: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декабрь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’11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-апрель</a:t>
                      </a:r>
                      <a:r>
                        <a:rPr lang="en-US" sz="1400" b="1" kern="120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’1</a:t>
                      </a: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2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Content Placeholder 10"/>
          <p:cNvGraphicFramePr>
            <a:graphicFrameLocks/>
          </p:cNvGraphicFramePr>
          <p:nvPr/>
        </p:nvGraphicFramePr>
        <p:xfrm>
          <a:off x="4932040" y="3971405"/>
          <a:ext cx="3966219" cy="2553939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50500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Объемы депо-рынка,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млрд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грн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7842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34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данные компании, 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Content Placeholder 15"/>
          <p:cNvSpPr>
            <a:spLocks noGrp="1"/>
          </p:cNvSpPr>
          <p:nvPr>
            <p:ph idx="1"/>
          </p:nvPr>
        </p:nvSpPr>
        <p:spPr>
          <a:xfrm>
            <a:off x="142936" y="1161320"/>
            <a:ext cx="4429064" cy="5436032"/>
          </a:xfrm>
        </p:spPr>
        <p:txBody>
          <a:bodyPr/>
          <a:lstStyle/>
          <a:p>
            <a:r>
              <a:rPr lang="ru-RU" dirty="0" smtClean="0"/>
              <a:t>Стабилизация на валютном рынке</a:t>
            </a:r>
          </a:p>
          <a:p>
            <a:r>
              <a:rPr lang="ru-RU" dirty="0" smtClean="0"/>
              <a:t>Продолжающееся замедление инфляции (до 1.9% г/</a:t>
            </a:r>
            <a:r>
              <a:rPr lang="ru-RU" dirty="0" err="1" smtClean="0"/>
              <a:t>г</a:t>
            </a:r>
            <a:r>
              <a:rPr lang="ru-RU" dirty="0" smtClean="0"/>
              <a:t> в марте)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Денежно-кредитное смягчение НБУ</a:t>
            </a:r>
            <a:endParaRPr lang="en-GB" dirty="0" smtClean="0"/>
          </a:p>
          <a:p>
            <a:r>
              <a:rPr lang="ru-RU" dirty="0" smtClean="0"/>
              <a:t>Восстановление </a:t>
            </a:r>
            <a:r>
              <a:rPr lang="ru-RU" dirty="0" err="1" smtClean="0"/>
              <a:t>гривневой</a:t>
            </a:r>
            <a:r>
              <a:rPr lang="ru-RU" dirty="0" smtClean="0"/>
              <a:t> ликвидности банков из-за </a:t>
            </a:r>
            <a:r>
              <a:rPr lang="ru-RU" dirty="0" smtClean="0"/>
              <a:t>выкупа НБУ валюты на </a:t>
            </a:r>
            <a:r>
              <a:rPr lang="en-US" dirty="0" err="1" smtClean="0"/>
              <a:t>forex</a:t>
            </a:r>
            <a:endParaRPr lang="ru-RU" dirty="0" smtClean="0"/>
          </a:p>
          <a:p>
            <a:r>
              <a:rPr lang="ru-RU" dirty="0" smtClean="0"/>
              <a:t>Некоторый спрос на первичных аукционах ОВГЗ</a:t>
            </a:r>
            <a:endParaRPr lang="en-GB" dirty="0" smtClean="0"/>
          </a:p>
          <a:p>
            <a:pPr lvl="1"/>
            <a:endParaRPr lang="ru-RU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chemeClr val="accent3"/>
                </a:solidFill>
              </a:rPr>
              <a:t>2012: стабилизация</a:t>
            </a:r>
            <a:endParaRPr lang="ru-RU" sz="2000" b="1" kern="0" dirty="0" smtClean="0">
              <a:solidFill>
                <a:schemeClr val="accent3"/>
              </a:solidFill>
            </a:endParaRPr>
          </a:p>
        </p:txBody>
      </p:sp>
      <p:sp>
        <p:nvSpPr>
          <p:cNvPr id="11" name="Down Arrow 10"/>
          <p:cNvSpPr/>
          <p:nvPr/>
        </p:nvSpPr>
        <p:spPr bwMode="auto">
          <a:xfrm>
            <a:off x="2267744" y="2636912"/>
            <a:ext cx="504056" cy="504056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149080"/>
            <a:ext cx="3312368" cy="2067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799"/>
            <a:ext cx="3384376" cy="211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80E5-5F6B-4B49-9864-F6EAE30FF964}" type="datetime1">
              <a:rPr lang="ru-RU" smtClean="0"/>
              <a:pPr/>
              <a:t>18.04.2012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5</a:t>
            </a:fld>
            <a:endParaRPr lang="ru-RU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/>
        </p:nvGraphicFramePr>
        <p:xfrm>
          <a:off x="4926260" y="1269485"/>
          <a:ext cx="3966219" cy="2621696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Локальный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рынок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forex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,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ru-RU" sz="1400" b="1" baseline="0" dirty="0" err="1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млрд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дол США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Content Placeholder 10"/>
          <p:cNvGraphicFramePr>
            <a:graphicFrameLocks/>
          </p:cNvGraphicFramePr>
          <p:nvPr/>
        </p:nvGraphicFramePr>
        <p:xfrm>
          <a:off x="4932040" y="3971405"/>
          <a:ext cx="3966219" cy="2553939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50500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Депозиты физ. лиц,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млрд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грн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7842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34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Content Placeholder 15"/>
          <p:cNvSpPr>
            <a:spLocks noGrp="1"/>
          </p:cNvSpPr>
          <p:nvPr>
            <p:ph idx="1"/>
          </p:nvPr>
        </p:nvSpPr>
        <p:spPr>
          <a:xfrm>
            <a:off x="179512" y="1052736"/>
            <a:ext cx="4429064" cy="5436032"/>
          </a:xfrm>
        </p:spPr>
        <p:txBody>
          <a:bodyPr/>
          <a:lstStyle/>
          <a:p>
            <a:r>
              <a:rPr lang="ru-RU" dirty="0" smtClean="0"/>
              <a:t>Стабилизация на международных товарно-сырьевых рынках (цены на сталь +7.5% со дна в ноябре 2011г)</a:t>
            </a:r>
          </a:p>
          <a:p>
            <a:endParaRPr lang="ru-RU" dirty="0" smtClean="0"/>
          </a:p>
          <a:p>
            <a:r>
              <a:rPr lang="ru-RU" dirty="0" smtClean="0"/>
              <a:t>Уменьшение девальвационных ожиданий населения (рост </a:t>
            </a:r>
            <a:r>
              <a:rPr lang="ru-RU" dirty="0" err="1" smtClean="0"/>
              <a:t>гривневых</a:t>
            </a:r>
            <a:r>
              <a:rPr lang="ru-RU" dirty="0" smtClean="0"/>
              <a:t> депозитов, меньший спрос на наличном рынке)</a:t>
            </a:r>
          </a:p>
          <a:p>
            <a:endParaRPr lang="ru-RU" dirty="0" smtClean="0"/>
          </a:p>
          <a:p>
            <a:r>
              <a:rPr lang="ru-RU" dirty="0" err="1" smtClean="0"/>
              <a:t>Средне-месячное</a:t>
            </a:r>
            <a:r>
              <a:rPr lang="ru-RU" dirty="0" smtClean="0"/>
              <a:t> </a:t>
            </a:r>
            <a:r>
              <a:rPr lang="ru-RU" dirty="0" smtClean="0"/>
              <a:t>снижение резервов в декабре-марте </a:t>
            </a:r>
            <a:r>
              <a:rPr lang="en-US" dirty="0" smtClean="0"/>
              <a:t>$</a:t>
            </a:r>
            <a:r>
              <a:rPr lang="ru-RU" dirty="0" smtClean="0"/>
              <a:t>320млн</a:t>
            </a:r>
            <a:r>
              <a:rPr lang="en-US" dirty="0" smtClean="0"/>
              <a:t> </a:t>
            </a:r>
            <a:r>
              <a:rPr lang="ru-RU" dirty="0" smtClean="0"/>
              <a:t>против </a:t>
            </a:r>
            <a:r>
              <a:rPr lang="en-US" dirty="0" smtClean="0"/>
              <a:t>$</a:t>
            </a:r>
            <a:r>
              <a:rPr lang="ru-RU" dirty="0" smtClean="0"/>
              <a:t>1.9млрд в сентябре-ноябре </a:t>
            </a:r>
            <a:r>
              <a:rPr lang="ru-RU" dirty="0" smtClean="0"/>
              <a:t>(в т.ч. поддержка </a:t>
            </a:r>
            <a:r>
              <a:rPr lang="ru-RU" dirty="0" smtClean="0"/>
              <a:t>резервам за счет размещения валютных ОВГЗ)</a:t>
            </a:r>
          </a:p>
          <a:p>
            <a:endParaRPr lang="ru-RU" dirty="0" smtClean="0"/>
          </a:p>
          <a:p>
            <a:pPr lvl="1"/>
            <a:endParaRPr lang="en-GB" dirty="0" smtClean="0"/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chemeClr val="accent3"/>
                </a:solidFill>
              </a:rPr>
              <a:t>2012: улучшение на </a:t>
            </a:r>
            <a:r>
              <a:rPr lang="en-US" sz="2000" b="1" kern="0" dirty="0" err="1" smtClean="0">
                <a:solidFill>
                  <a:schemeClr val="accent3"/>
                </a:solidFill>
              </a:rPr>
              <a:t>forex</a:t>
            </a:r>
            <a:r>
              <a:rPr lang="ru-RU" sz="2000" b="1" kern="0" dirty="0" smtClean="0">
                <a:solidFill>
                  <a:schemeClr val="accent3"/>
                </a:solidFill>
              </a:rPr>
              <a:t> – стабилизация на денежном рынке</a:t>
            </a:r>
            <a:endParaRPr lang="ru-RU" sz="2000" b="1" kern="0" dirty="0" smtClean="0">
              <a:solidFill>
                <a:schemeClr val="accent3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9368" y="4156596"/>
            <a:ext cx="3240360" cy="2026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84784"/>
            <a:ext cx="3384376" cy="2110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80E5-5F6B-4B49-9864-F6EAE30FF964}" type="datetime1">
              <a:rPr lang="ru-RU" smtClean="0"/>
              <a:pPr/>
              <a:t>18.04.2012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/>
        </p:nvGraphicFramePr>
        <p:xfrm>
          <a:off x="4926260" y="1269485"/>
          <a:ext cx="3966219" cy="2621696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Кор.счета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банков и спец.счета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в НБУ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Content Placeholder 10"/>
          <p:cNvGraphicFramePr>
            <a:graphicFrameLocks/>
          </p:cNvGraphicFramePr>
          <p:nvPr/>
        </p:nvGraphicFramePr>
        <p:xfrm>
          <a:off x="4932040" y="3971405"/>
          <a:ext cx="3966219" cy="2553939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50500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РЕПО/Рефинансирование НБУ,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млрд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</a:t>
                      </a:r>
                      <a:r>
                        <a:rPr lang="ru-RU" sz="1400" b="1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грн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7842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34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данные компании, 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Content Placeholder 15"/>
          <p:cNvSpPr>
            <a:spLocks noGrp="1"/>
          </p:cNvSpPr>
          <p:nvPr>
            <p:ph idx="1"/>
          </p:nvPr>
        </p:nvSpPr>
        <p:spPr>
          <a:xfrm>
            <a:off x="142936" y="1161320"/>
            <a:ext cx="4429064" cy="5436032"/>
          </a:xfrm>
        </p:spPr>
        <p:txBody>
          <a:bodyPr/>
          <a:lstStyle/>
          <a:p>
            <a:r>
              <a:rPr lang="ru-RU" dirty="0" smtClean="0"/>
              <a:t>С конца ноября 2011г НБУ начал аккуратное денежно-кредитное смягчение: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Смягчение правил </a:t>
            </a:r>
            <a:r>
              <a:rPr lang="ru-RU" dirty="0" smtClean="0"/>
              <a:t>формирования резервов под клиентские депозиты в части спец. счетов</a:t>
            </a:r>
            <a:endParaRPr lang="ru-RU" dirty="0" smtClean="0"/>
          </a:p>
          <a:p>
            <a:r>
              <a:rPr lang="ru-RU" dirty="0" smtClean="0"/>
              <a:t>Либерализации РЕПО с НБУ (в т.ч. увеличение срока до 60д)</a:t>
            </a:r>
          </a:p>
          <a:p>
            <a:r>
              <a:rPr lang="ru-RU" dirty="0" smtClean="0"/>
              <a:t>Смягчение некоторых правил начисления резервов под активные операции</a:t>
            </a:r>
          </a:p>
          <a:p>
            <a:r>
              <a:rPr lang="ru-RU" dirty="0" smtClean="0"/>
              <a:t>Снижение процентных ставок (</a:t>
            </a:r>
            <a:r>
              <a:rPr lang="en-US" dirty="0" smtClean="0"/>
              <a:t>O/N </a:t>
            </a:r>
            <a:r>
              <a:rPr lang="ru-RU" dirty="0" smtClean="0"/>
              <a:t>на 75 б.п., с 9.25% до 8.5%)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chemeClr val="accent3"/>
                </a:solidFill>
              </a:rPr>
              <a:t>2012: денежно-кредитное смягчение НБУ</a:t>
            </a:r>
            <a:endParaRPr lang="ru-RU" sz="2000" b="1" kern="0" dirty="0" smtClean="0">
              <a:solidFill>
                <a:schemeClr val="accent3"/>
              </a:solidFill>
            </a:endParaRPr>
          </a:p>
        </p:txBody>
      </p:sp>
      <p:sp>
        <p:nvSpPr>
          <p:cNvPr id="11" name="Down Arrow 10"/>
          <p:cNvSpPr/>
          <p:nvPr/>
        </p:nvSpPr>
        <p:spPr bwMode="auto">
          <a:xfrm>
            <a:off x="1835696" y="2348880"/>
            <a:ext cx="504056" cy="504056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3" y="1484784"/>
            <a:ext cx="3384376" cy="211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Elbow Connector 15"/>
          <p:cNvCxnSpPr/>
          <p:nvPr/>
        </p:nvCxnSpPr>
        <p:spPr bwMode="auto">
          <a:xfrm flipV="1">
            <a:off x="3923928" y="2420888"/>
            <a:ext cx="864096" cy="720080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Elbow Connector 25"/>
          <p:cNvCxnSpPr/>
          <p:nvPr/>
        </p:nvCxnSpPr>
        <p:spPr bwMode="auto">
          <a:xfrm>
            <a:off x="4067944" y="4581128"/>
            <a:ext cx="864096" cy="792088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149080"/>
            <a:ext cx="3312368" cy="2071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80E5-5F6B-4B49-9864-F6EAE30FF964}" type="datetime1">
              <a:rPr lang="ru-RU" smtClean="0"/>
              <a:pPr/>
              <a:t>18.04.2012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7</a:t>
            </a:fld>
            <a:endParaRPr lang="ru-RU"/>
          </a:p>
        </p:txBody>
      </p:sp>
      <p:graphicFrame>
        <p:nvGraphicFramePr>
          <p:cNvPr id="5" name="Content Placeholder 10"/>
          <p:cNvGraphicFramePr>
            <a:graphicFrameLocks/>
          </p:cNvGraphicFramePr>
          <p:nvPr/>
        </p:nvGraphicFramePr>
        <p:xfrm>
          <a:off x="4926260" y="1269485"/>
          <a:ext cx="3966219" cy="2621696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Кривая доходностей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Times New Roman"/>
                        </a:rPr>
                        <a:t> ОВГЗ, %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j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j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Content Placeholder 10"/>
          <p:cNvGraphicFramePr>
            <a:graphicFrameLocks/>
          </p:cNvGraphicFramePr>
          <p:nvPr/>
        </p:nvGraphicFramePr>
        <p:xfrm>
          <a:off x="4932040" y="3861047"/>
          <a:ext cx="3966219" cy="2816697"/>
        </p:xfrm>
        <a:graphic>
          <a:graphicData uri="http://schemas.openxmlformats.org/drawingml/2006/table">
            <a:tbl>
              <a:tblPr/>
              <a:tblGrid>
                <a:gridCol w="3966219"/>
              </a:tblGrid>
              <a:tr h="3196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Аукционы ОВГЗ в 2012г: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о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бъемы размещений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426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96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Минфин,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Content Placeholder 15"/>
          <p:cNvSpPr>
            <a:spLocks noGrp="1"/>
          </p:cNvSpPr>
          <p:nvPr>
            <p:ph idx="1"/>
          </p:nvPr>
        </p:nvSpPr>
        <p:spPr>
          <a:xfrm>
            <a:off x="142936" y="1161320"/>
            <a:ext cx="4429064" cy="5436032"/>
          </a:xfrm>
        </p:spPr>
        <p:txBody>
          <a:bodyPr/>
          <a:lstStyle/>
          <a:p>
            <a:r>
              <a:rPr lang="ru-RU" dirty="0" smtClean="0"/>
              <a:t>Оживление рынка ОВГЗ в отдельных сегментах: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Валютные ОВГЗ (40% всех первичных размещений в 2012г)</a:t>
            </a:r>
            <a:endParaRPr lang="en-GB" dirty="0" smtClean="0"/>
          </a:p>
          <a:p>
            <a:r>
              <a:rPr lang="ru-RU" dirty="0" smtClean="0"/>
              <a:t>Короткие </a:t>
            </a:r>
            <a:r>
              <a:rPr lang="ru-RU" dirty="0" err="1" smtClean="0"/>
              <a:t>гривневые</a:t>
            </a:r>
            <a:r>
              <a:rPr lang="ru-RU" dirty="0" smtClean="0"/>
              <a:t> инструменты (3-, 6-месячные ОВГЗ – 26% всех первичных размещений, 1-годичные ОВГЗ - 11%)</a:t>
            </a:r>
          </a:p>
          <a:p>
            <a:r>
              <a:rPr lang="ru-RU" dirty="0" smtClean="0"/>
              <a:t>Снижение ставок лишь на коротком конце кривой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kern="0" dirty="0" smtClean="0">
                <a:solidFill>
                  <a:schemeClr val="accent3"/>
                </a:solidFill>
              </a:rPr>
              <a:t>2012: снижение короткой части кривой ОВГЗ</a:t>
            </a:r>
            <a:endParaRPr lang="ru-RU" sz="2000" b="1" kern="0" dirty="0" smtClean="0">
              <a:solidFill>
                <a:schemeClr val="accent3"/>
              </a:solidFill>
            </a:endParaRPr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221088"/>
            <a:ext cx="3528392" cy="2206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7839" y="1454101"/>
            <a:ext cx="3464072" cy="216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0"/>
          <p:cNvGraphicFramePr>
            <a:graphicFrameLocks/>
          </p:cNvGraphicFramePr>
          <p:nvPr/>
        </p:nvGraphicFramePr>
        <p:xfrm>
          <a:off x="251520" y="1124744"/>
          <a:ext cx="3838864" cy="2621696"/>
        </p:xfrm>
        <a:graphic>
          <a:graphicData uri="http://schemas.openxmlformats.org/drawingml/2006/table">
            <a:tbl>
              <a:tblPr/>
              <a:tblGrid>
                <a:gridCol w="3838864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Компоненты баланса НБУ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ontent Placeholder 10"/>
          <p:cNvGraphicFramePr>
            <a:graphicFrameLocks/>
          </p:cNvGraphicFramePr>
          <p:nvPr/>
        </p:nvGraphicFramePr>
        <p:xfrm>
          <a:off x="251520" y="3861048"/>
          <a:ext cx="3838864" cy="2774096"/>
        </p:xfrm>
        <a:graphic>
          <a:graphicData uri="http://schemas.openxmlformats.org/drawingml/2006/table">
            <a:tbl>
              <a:tblPr/>
              <a:tblGrid>
                <a:gridCol w="3838864"/>
              </a:tblGrid>
              <a:tr h="120075">
                <a:tc>
                  <a:txBody>
                    <a:bodyPr/>
                    <a:lstStyle/>
                    <a:p>
                      <a:pPr marL="0" marR="0" algn="l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tabLst>
                          <a:tab pos="836295" algn="l"/>
                        </a:tabLs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Погашение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внешнего долга </a:t>
                      </a:r>
                      <a:r>
                        <a:rPr lang="ru-RU" sz="1400" b="1" baseline="0" dirty="0" err="1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гос.сектора</a:t>
                      </a:r>
                      <a:r>
                        <a:rPr lang="ru-RU" sz="1400" b="1" baseline="0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 в 2012г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данные компании, 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26A2-2425-413C-A6B9-8E3D33EA7CC6}" type="datetime1">
              <a:rPr lang="ru-RU" smtClean="0"/>
              <a:pPr/>
              <a:t>18.04.2012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dirty="0" smtClean="0"/>
              <a:t>Страница</a:t>
            </a:r>
            <a:r>
              <a:rPr lang="en-US" dirty="0" smtClean="0"/>
              <a:t> </a:t>
            </a:r>
            <a:fld id="{A49D25D2-0A99-4CC6-87F9-6906F0DA1E28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9" name="Content Placeholder 15"/>
          <p:cNvSpPr>
            <a:spLocks noGrp="1"/>
          </p:cNvSpPr>
          <p:nvPr>
            <p:ph idx="1"/>
          </p:nvPr>
        </p:nvSpPr>
        <p:spPr>
          <a:xfrm>
            <a:off x="4456560" y="1161320"/>
            <a:ext cx="4417632" cy="5138856"/>
          </a:xfrm>
        </p:spPr>
        <p:txBody>
          <a:bodyPr/>
          <a:lstStyle/>
          <a:p>
            <a:r>
              <a:rPr lang="en-US" dirty="0" smtClean="0"/>
              <a:t>USDUAH – </a:t>
            </a:r>
            <a:r>
              <a:rPr lang="ru-RU" dirty="0" smtClean="0"/>
              <a:t>остается одним из главных приоритетов НБУ</a:t>
            </a:r>
          </a:p>
          <a:p>
            <a:pPr lvl="1"/>
            <a:r>
              <a:rPr lang="ru-RU" dirty="0" smtClean="0"/>
              <a:t>Динамика денежной базы во многом объясняется динамикой интервенций НБУ на </a:t>
            </a:r>
            <a:r>
              <a:rPr lang="en-US" dirty="0" err="1" smtClean="0"/>
              <a:t>forex</a:t>
            </a:r>
            <a:endParaRPr lang="ru-RU" dirty="0" smtClean="0"/>
          </a:p>
          <a:p>
            <a:pPr lvl="1"/>
            <a:r>
              <a:rPr lang="ru-RU" dirty="0" smtClean="0"/>
              <a:t>Денежно-кредитная политика – </a:t>
            </a:r>
            <a:r>
              <a:rPr lang="ru-RU" dirty="0" err="1" smtClean="0"/>
              <a:t>субординирована</a:t>
            </a:r>
            <a:r>
              <a:rPr lang="ru-RU" dirty="0" smtClean="0"/>
              <a:t>  валютной</a:t>
            </a:r>
          </a:p>
          <a:p>
            <a:r>
              <a:rPr lang="ru-RU" dirty="0" smtClean="0"/>
              <a:t>Более плотный график погашения внешних заимствований с 2п2012г (МВФ)</a:t>
            </a:r>
          </a:p>
          <a:p>
            <a:r>
              <a:rPr lang="ru-RU" dirty="0" smtClean="0"/>
              <a:t>Увеличение риска роста спроса на наличном рынке в 2п2012г</a:t>
            </a:r>
            <a:endParaRPr lang="en-US" dirty="0" smtClean="0"/>
          </a:p>
          <a:p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Ощутимая валютная либерализация задерживается</a:t>
            </a:r>
            <a:endParaRPr lang="en-GB" dirty="0" smtClean="0"/>
          </a:p>
        </p:txBody>
      </p:sp>
      <p:sp>
        <p:nvSpPr>
          <p:cNvPr id="11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Выводы: Ситуация на 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forex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–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приоритет НБУ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Down Arrow 9"/>
          <p:cNvSpPr/>
          <p:nvPr/>
        </p:nvSpPr>
        <p:spPr bwMode="auto">
          <a:xfrm>
            <a:off x="6660232" y="5157192"/>
            <a:ext cx="504056" cy="504056"/>
          </a:xfrm>
          <a:prstGeom prst="downArrow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221088"/>
            <a:ext cx="3384376" cy="2107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740" y="1325880"/>
            <a:ext cx="3384376" cy="211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0"/>
          <p:cNvGraphicFramePr>
            <a:graphicFrameLocks/>
          </p:cNvGraphicFramePr>
          <p:nvPr/>
        </p:nvGraphicFramePr>
        <p:xfrm>
          <a:off x="234189" y="1267616"/>
          <a:ext cx="3838864" cy="2621696"/>
        </p:xfrm>
        <a:graphic>
          <a:graphicData uri="http://schemas.openxmlformats.org/drawingml/2006/table">
            <a:tbl>
              <a:tblPr/>
              <a:tblGrid>
                <a:gridCol w="3838864"/>
              </a:tblGrid>
              <a:tr h="1200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>
                          <a:tab pos="83629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Доходности по 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USDUAH NDF</a:t>
                      </a:r>
                      <a:endParaRPr lang="ru-RU" sz="1400" b="1" dirty="0" smtClean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en-US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Bloomberg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ontent Placeholder 10"/>
          <p:cNvGraphicFramePr>
            <a:graphicFrameLocks/>
          </p:cNvGraphicFramePr>
          <p:nvPr/>
        </p:nvGraphicFramePr>
        <p:xfrm>
          <a:off x="234189" y="3952442"/>
          <a:ext cx="3838864" cy="2621696"/>
        </p:xfrm>
        <a:graphic>
          <a:graphicData uri="http://schemas.openxmlformats.org/drawingml/2006/table">
            <a:tbl>
              <a:tblPr/>
              <a:tblGrid>
                <a:gridCol w="3838864"/>
              </a:tblGrid>
              <a:tr h="1200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>
                          <a:tab pos="836295" algn="l"/>
                        </a:tabLst>
                        <a:defRPr/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Times New Roman"/>
                        </a:rPr>
                        <a:t>Индекс ставок по депозитам физ. лиц</a:t>
                      </a:r>
                      <a:endParaRPr lang="ru-RU" sz="1400" b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501">
                <a:tc>
                  <a:txBody>
                    <a:bodyPr/>
                    <a:lstStyle/>
                    <a:p>
                      <a:pPr marL="0" marR="0" algn="ctr" hangingPunct="0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50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45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tabLst>
                          <a:tab pos="1143000" algn="l"/>
                        </a:tabLst>
                      </a:pP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Источник: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НБУ, </a:t>
                      </a:r>
                      <a:r>
                        <a:rPr lang="ru-RU" sz="900" i="1" dirty="0" smtClean="0">
                          <a:solidFill>
                            <a:srgbClr val="000000"/>
                          </a:solidFill>
                          <a:latin typeface="+mn-lt"/>
                          <a:ea typeface="Batang"/>
                          <a:cs typeface="MetaNormalCyrLF-Italic"/>
                        </a:rPr>
                        <a:t>ВТБ Капитал</a:t>
                      </a:r>
                      <a:endParaRPr lang="ru-RU" sz="900" i="1" dirty="0">
                        <a:solidFill>
                          <a:srgbClr val="000000"/>
                        </a:solidFill>
                        <a:latin typeface="+mn-lt"/>
                        <a:ea typeface="Batang"/>
                        <a:cs typeface="MetaNormalCyrLF-Italic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A29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026A2-2425-413C-A6B9-8E3D33EA7CC6}" type="datetime1">
              <a:rPr lang="ru-RU" smtClean="0"/>
              <a:pPr/>
              <a:t>18.04.2012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ru-RU" smtClean="0"/>
              <a:t>Страница</a:t>
            </a:r>
            <a:r>
              <a:rPr lang="en-US" smtClean="0"/>
              <a:t> </a:t>
            </a:r>
            <a:fld id="{A49D25D2-0A99-4CC6-87F9-6906F0DA1E2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9" name="Content Placeholder 15"/>
          <p:cNvSpPr>
            <a:spLocks noGrp="1"/>
          </p:cNvSpPr>
          <p:nvPr>
            <p:ph idx="1"/>
          </p:nvPr>
        </p:nvSpPr>
        <p:spPr>
          <a:xfrm>
            <a:off x="4456560" y="1161320"/>
            <a:ext cx="4417632" cy="5138856"/>
          </a:xfrm>
        </p:spPr>
        <p:txBody>
          <a:bodyPr/>
          <a:lstStyle/>
          <a:p>
            <a:r>
              <a:rPr lang="ru-RU" dirty="0" smtClean="0"/>
              <a:t>Кривая </a:t>
            </a:r>
            <a:r>
              <a:rPr lang="en-US" dirty="0" smtClean="0"/>
              <a:t>NDF</a:t>
            </a:r>
            <a:r>
              <a:rPr lang="ru-RU" dirty="0" smtClean="0"/>
              <a:t>, как и кривая ОВГЗ, стала более крутой – за счет снижения коротких ставок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Население остается достаточно осторожным:</a:t>
            </a:r>
          </a:p>
          <a:p>
            <a:pPr lvl="1"/>
            <a:r>
              <a:rPr lang="ru-RU" dirty="0" smtClean="0"/>
              <a:t>В отличии от кривых ОВГЗ и </a:t>
            </a:r>
            <a:r>
              <a:rPr lang="en-US" dirty="0" smtClean="0"/>
              <a:t>NDF, </a:t>
            </a:r>
            <a:r>
              <a:rPr lang="ru-RU" dirty="0" smtClean="0"/>
              <a:t>кривая ставок по розничным депозитам более плоская – короткие ставки не снизились</a:t>
            </a:r>
          </a:p>
          <a:p>
            <a:endParaRPr lang="ru-RU" dirty="0" smtClean="0"/>
          </a:p>
        </p:txBody>
      </p:sp>
      <p:sp>
        <p:nvSpPr>
          <p:cNvPr id="11" name="Title 14"/>
          <p:cNvSpPr txBox="1">
            <a:spLocks/>
          </p:cNvSpPr>
          <p:nvPr/>
        </p:nvSpPr>
        <p:spPr>
          <a:xfrm>
            <a:off x="137883" y="285728"/>
            <a:ext cx="8640959" cy="48555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Выводы: Рынок осторожен на «среднесрочную» перспективу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891" y="1444715"/>
            <a:ext cx="3456384" cy="2155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0"/>
            <a:ext cx="3384376" cy="211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_Template_Rus_Arial">
  <a:themeElements>
    <a:clrScheme name="VTBC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B0F0"/>
      </a:hlink>
      <a:folHlink>
        <a:srgbClr val="00B0F0"/>
      </a:folHlink>
    </a:clrScheme>
    <a:fontScheme name="VTB_Template_rus_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TB_Template_rus_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B_Template_rus_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B_Template_rus_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B_Template_rus_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B_Template_rus_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B_Template_rus_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B_Template_rus_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827CEFD2010F409A71BE2B5AF3BCCF" ma:contentTypeVersion="0" ma:contentTypeDescription="Create a new document." ma:contentTypeScope="" ma:versionID="2d73b108d0600f2be4a0ec2bc0ea3f66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3407A1D0-B0E9-483F-82D0-7D718A26C9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F94AB164-CF18-4767-B217-927C77B956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51F012-70CA-4D15-9581-17A93D881326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Presentation_Template_Rus_Arial</Template>
  <TotalTime>2914</TotalTime>
  <Words>623</Words>
  <Application>Microsoft Office PowerPoint</Application>
  <PresentationFormat>On-screen Show (4:3)</PresentationFormat>
  <Paragraphs>117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Presentation_Template_Rus_Arial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VTB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kv-mikhaylichenkons</dc:creator>
  <cp:lastModifiedBy>kv-mikhaylichenkons</cp:lastModifiedBy>
  <cp:revision>102</cp:revision>
  <dcterms:created xsi:type="dcterms:W3CDTF">2012-04-17T05:32:16Z</dcterms:created>
  <dcterms:modified xsi:type="dcterms:W3CDTF">2012-04-19T06:06:19Z</dcterms:modified>
</cp:coreProperties>
</file>